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81" r:id="rId3"/>
    <p:sldId id="382" r:id="rId4"/>
    <p:sldId id="383" r:id="rId5"/>
    <p:sldId id="384" r:id="rId6"/>
    <p:sldId id="385" r:id="rId7"/>
    <p:sldId id="386" r:id="rId8"/>
    <p:sldId id="388" r:id="rId9"/>
    <p:sldId id="387" r:id="rId10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270"/>
    <a:srgbClr val="FEC69C"/>
    <a:srgbClr val="FFBDBD"/>
    <a:srgbClr val="DFD29D"/>
    <a:srgbClr val="FFFF99"/>
    <a:srgbClr val="D9FFEA"/>
    <a:srgbClr val="DCBBEF"/>
    <a:srgbClr val="D2A8EA"/>
    <a:srgbClr val="D59EE6"/>
    <a:srgbClr val="B8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96" autoAdjust="0"/>
    <p:restoredTop sz="95615" autoAdjust="0"/>
  </p:normalViewPr>
  <p:slideViewPr>
    <p:cSldViewPr>
      <p:cViewPr varScale="1">
        <p:scale>
          <a:sx n="115" d="100"/>
          <a:sy n="115" d="100"/>
        </p:scale>
        <p:origin x="5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3790"/>
    </p:cViewPr>
  </p:sorterViewPr>
  <p:notesViewPr>
    <p:cSldViewPr>
      <p:cViewPr varScale="1">
        <p:scale>
          <a:sx n="71" d="100"/>
          <a:sy n="71" d="100"/>
        </p:scale>
        <p:origin x="271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4B3949-EC9C-4905-AAAD-BD5F2B776CEE}" type="datetimeFigureOut">
              <a:rPr lang="en-US"/>
              <a:pPr>
                <a:defRPr/>
              </a:pPr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878E6D-A82A-4070-B2D5-F6A0E4DD67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21684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8608464C-0CDE-48A8-9FFE-CAD6EC98C7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51792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08464C-0CDE-48A8-9FFE-CAD6EC98C76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Bay-Arenac Behavioral Health</a:t>
            </a:r>
          </a:p>
        </p:txBody>
      </p:sp>
    </p:spTree>
    <p:extLst>
      <p:ext uri="{BB962C8B-B14F-4D97-AF65-F5344CB8AC3E}">
        <p14:creationId xmlns:p14="http://schemas.microsoft.com/office/powerpoint/2010/main" val="103198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8E5111-9487-4454-B514-4E944313528D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E4F30A-FC30-4853-84CA-4B4895F0DB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092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A177-C19F-43BE-AA60-630428C9C363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42B1-5926-4FA8-A0D6-E6C567C261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4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3F7E-A52F-485E-851C-15E3B90A31C5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325A-C435-4459-B88B-866E9581B9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10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>
            <a:lvl1pPr>
              <a:defRPr lang="en-US" dirty="0">
                <a:ea typeface="+mn-ea"/>
                <a:cs typeface="+mn-cs"/>
              </a:defRPr>
            </a:lvl1pPr>
          </a:lstStyle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1349A-CE0F-4921-9D07-36492FC316BC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FA72-7D0F-4C15-BEBD-CC9E0FE8DA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369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B40334-EA31-4CFC-9B92-866C8EB4A613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F144-9E3C-40F7-B7F2-ACA6116542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1102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AD96DB-B19B-42DE-A92B-CD87CD8BE9AC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5291-15AD-49FD-BE83-B9B8AA1F1A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771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18A477-D0DE-4D9A-A71B-3D6A60C75F26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4016-029E-410B-AE7E-97B60229E1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631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DA86D-389D-4883-ADDA-D63D0C99A832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4E5F-4C0C-4E62-9436-F29026A054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80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14CB-BFA0-4226-B6DA-7B5F7064AE55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A40C6-CF50-4242-90F4-A62AC69C13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23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3A687-2EB3-4050-907F-92973F4BBC1B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EAE3D-357B-467B-A574-26806B88B4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094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392E4F-FD4E-4E2B-98CB-5DE6300F5B31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211FB-5E07-4498-8721-70D3348E1C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795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D1E69B2-AA71-45D5-9DA3-66C83359619F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dirty="0"/>
              <a:t>Bay-Arenac Behavioral Health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963E77B-90D2-418E-B71E-342D55AFA1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1" r:id="rId2"/>
    <p:sldLayoutId id="2147483996" r:id="rId3"/>
    <p:sldLayoutId id="2147483997" r:id="rId4"/>
    <p:sldLayoutId id="2147483998" r:id="rId5"/>
    <p:sldLayoutId id="2147483999" r:id="rId6"/>
    <p:sldLayoutId id="2147483992" r:id="rId7"/>
    <p:sldLayoutId id="2147484000" r:id="rId8"/>
    <p:sldLayoutId id="2147484001" r:id="rId9"/>
    <p:sldLayoutId id="2147483993" r:id="rId10"/>
    <p:sldLayoutId id="214748399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accent1">
              <a:lumMod val="50000"/>
            </a:schemeClr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229600" cy="15249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Medicaid Provider Qualifications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000375"/>
            <a:ext cx="7162800" cy="600075"/>
          </a:xfrm>
        </p:spPr>
        <p:txBody>
          <a:bodyPr/>
          <a:lstStyle/>
          <a:p>
            <a:pPr marR="0" eaLnBrk="1" hangingPunct="1"/>
            <a:r>
              <a:rPr lang="en-US" altLang="en-US" dirty="0"/>
              <a:t>December 13,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486400"/>
            <a:ext cx="1371600" cy="10287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82727B-FFA0-4687-9C20-7BAF1675C1BB}"/>
              </a:ext>
            </a:extLst>
          </p:cNvPr>
          <p:cNvSpPr txBox="1"/>
          <p:nvPr/>
        </p:nvSpPr>
        <p:spPr>
          <a:xfrm>
            <a:off x="7162800" y="6330434"/>
            <a:ext cx="9669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Version 12/11/19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3879" y="1600200"/>
            <a:ext cx="7828121" cy="457906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In recent years state and federal standards regarding who is an acceptable Medicaid and Medicare provider have increased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People rendering Medicaid and Medicare services must: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Meet Medicaid and Medicare provider qualifications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Pass criminal background checks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Pass Medicaid and Medicare exclusion checks and not be debarred from federal procurement (including certain co-owners, officers, managing employees, board members, etc.)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Not be convicted of a crime prior to or during the course of their engagement which would now render them ‘unfit’ to be a provider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417513" y="381000"/>
            <a:ext cx="8305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Increased Scrutiny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77393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513" y="1371600"/>
            <a:ext cx="8169433" cy="450286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The enrollment of typical (and in the future, atypical) providers in MDHHS’s CHAMPS system is likely to increase the monitoring of provider qualifications by MDHHS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MDHHS or LARA will probably be performing background checks as part of the enrollment process, if they are not doing so already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The creation of a provider enrollment database facilitates monitoring of provider qualifications directly by the MDHHS Office of Health Services Inspector General (MIOHSIG)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Encounters (service claims) now have to include the rendering provider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MDHHS has the CHAMPS provider enrollment files, including provider credentials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Service claims could be compared to the rendering providers credentials via data mining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417513" y="381000"/>
            <a:ext cx="8305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Increased Scrutiny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96979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420100" cy="4876800"/>
          </a:xfrm>
        </p:spPr>
        <p:txBody>
          <a:bodyPr/>
          <a:lstStyle/>
          <a:p>
            <a:pPr marL="109537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u="sng" dirty="0">
                <a:latin typeface="Calibri" panose="020F0502020204030204" pitchFamily="34" charset="0"/>
              </a:rPr>
              <a:t>Medicaid Provider Manual</a:t>
            </a:r>
          </a:p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https://www.michigan.gov/mdhhs/0,5885,7-339-71551_2945_42542_42543_42546_42553-188444--,00.html</a:t>
            </a:r>
          </a:p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The Manual is updated by MDHHS as often as quarterly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Revisions are announced by MDHHS via Medicaid Bulletins – you can subscribe to a </a:t>
            </a:r>
            <a:r>
              <a:rPr lang="en-US" sz="1600" dirty="0" err="1">
                <a:latin typeface="Calibri" panose="020F0502020204030204" pitchFamily="34" charset="0"/>
              </a:rPr>
              <a:t>listserve</a:t>
            </a:r>
            <a:endParaRPr lang="en-US" sz="1600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BABH typically reviews relevant changes at Primary Network Operations / Quality Management Committee meetings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Sections related to provider qualifications: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General Information for Providers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Section 2 – Provider Enrollment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Section 6 – Denial of Enrollment, Termination and Suspension (includes the ‘provider fitness criteria’)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Behavioral Health and Intellectual and Developmental Disability Supports and Services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Section 1 - General Information - De</a:t>
            </a:r>
            <a:r>
              <a:rPr lang="en-US" sz="1500" dirty="0">
                <a:latin typeface="Calibri" panose="020F0502020204030204" pitchFamily="34" charset="0"/>
              </a:rPr>
              <a:t>finition of Terms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Section 2 – Program Requirements - </a:t>
            </a:r>
            <a:r>
              <a:rPr lang="en-US" sz="1500" dirty="0">
                <a:latin typeface="Calibri" panose="020F0502020204030204" pitchFamily="34" charset="0"/>
              </a:rPr>
              <a:t>Review ‘Provider Qualifications’ sections for any service you are rendering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417513" y="381000"/>
            <a:ext cx="83058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Primary Source Documents for Provider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94299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312" y="1219200"/>
            <a:ext cx="8497887" cy="5105400"/>
          </a:xfrm>
        </p:spPr>
        <p:txBody>
          <a:bodyPr/>
          <a:lstStyle/>
          <a:p>
            <a:pPr marL="109537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u="sng" dirty="0">
                <a:latin typeface="Calibri" panose="020F0502020204030204" pitchFamily="34" charset="0"/>
              </a:rPr>
              <a:t>Michigan PIHP/CMHSP Provider Qualifications Per Medicaid Services </a:t>
            </a:r>
          </a:p>
          <a:p>
            <a:pPr marL="109537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u="sng" dirty="0">
                <a:latin typeface="Calibri" panose="020F0502020204030204" pitchFamily="34" charset="0"/>
              </a:rPr>
              <a:t>&amp; HCPCS / CPT Codes</a:t>
            </a:r>
          </a:p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https://www.michigan.gov/mdhhs/0,5885,7-339-71550_2941_38765---,00.html </a:t>
            </a:r>
          </a:p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The Codes list is updated by MDHHS as often as quarterly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Revisions are announced by MDHHS via Medicaid Bulletins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BABH typically reviews relevant changes at Primary Network Operations / Quality Management Committee meetings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Please review the following carefully: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Definitions for specialty professional designations based on experience/training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Mental Health Professional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Qualified Mental Health Professional (QMHP) – for serving adults with mental illness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Qualified Intellectual Disability Professional (QIDP) – for serving adults and children with developmental disabilities (see Autism benefit below for additional info)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Child Mental Health Professional (CMHP) – for serving children with serious emotional disturbance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Qualifications required for each service you are rendering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419100" y="304800"/>
            <a:ext cx="83058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Primary Source Documents for Provider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46800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738" y="1219200"/>
            <a:ext cx="8134350" cy="4572000"/>
          </a:xfrm>
        </p:spPr>
        <p:txBody>
          <a:bodyPr/>
          <a:lstStyle/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When reviewing the qualifications required for a specialty professional designation, such as ‘Mental Health Professional’, or for a specific service be careful: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The ‘AND’ and ‘OR’ statements are to be taken literally – sometimes both criteria must be met; at other times only one criteria must be met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Don’t make assumptions - if MDHHS does not state a credential is accepted, do not assume it will be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Criteria may differ by Medicaid waiver, such as the criteria for B3 versus HSW services, or from one specialty professional designation to another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Watch for updates - what was acceptable at one point in time may no longer be (but usually ‘grandfathering’ or advanced notice occurs)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323850" y="304800"/>
            <a:ext cx="84963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Be Conservative in Your Application of Qualification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7491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876" y="981908"/>
            <a:ext cx="8496300" cy="5042678"/>
          </a:xfrm>
        </p:spPr>
        <p:txBody>
          <a:bodyPr/>
          <a:lstStyle/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</a:rPr>
              <a:t>Any qualification relied upon for delivery of Medicaid services must be provable via primary source documentation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Transcripts as proof of specialized training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The MDHHS provider qualifications list states fieldwork/internships ‘must be documented by the student’s supervisor or the program’s coordinator for fieldwork/internships’.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Resumes or the agency’s employment records as proof of years of experience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BABH is not aware of a need to verify work experience using primary sources at this time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Diplomas as proof of degrees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Licenses as proof of professional licensure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Proof of completion of exclusion and debarment checks on the required state and federal websites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</a:rPr>
              <a:t>Proof of completion of criminal background checks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323850" y="304800"/>
            <a:ext cx="84963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We Must Be Able to Prove Provider Qualifications Are Met</a:t>
            </a:r>
          </a:p>
        </p:txBody>
      </p:sp>
    </p:spTree>
    <p:extLst>
      <p:ext uri="{BB962C8B-B14F-4D97-AF65-F5344CB8AC3E}">
        <p14:creationId xmlns:p14="http://schemas.microsoft.com/office/powerpoint/2010/main" val="413337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143000"/>
            <a:ext cx="8286750" cy="5042678"/>
          </a:xfrm>
        </p:spPr>
        <p:txBody>
          <a:bodyPr/>
          <a:lstStyle/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BABH needs to be able to assure MDHHS that the provider network in Arenac and Bay counties meets Medicaid provider qualifications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BABH’s Human Resources Director and Directors of Integrated Care are responsible for ensure BABH’s direct service providers meet qualifications and that acceptable proof documents are on file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BABH will modify its site review procedures to increase monitoring of contracted service provider compliance with provider qualification criteria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Sections pertaining to professional licensure and specialty professional designations will be added to the employee training and employee record review checklists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Training and personnel records will be reviewed against MDHHS provider qualification criteria for the services being rendered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Spot checks of primary source documentation will be completed – i.e., checks for the presence of professional licenses, diplomas, etc. in personnel files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323850" y="304800"/>
            <a:ext cx="84963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Monitoring Obligations</a:t>
            </a:r>
          </a:p>
        </p:txBody>
      </p:sp>
    </p:spTree>
    <p:extLst>
      <p:ext uri="{BB962C8B-B14F-4D97-AF65-F5344CB8AC3E}">
        <p14:creationId xmlns:p14="http://schemas.microsoft.com/office/powerpoint/2010/main" val="387972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090" y="1104711"/>
            <a:ext cx="8222060" cy="5181223"/>
          </a:xfrm>
        </p:spPr>
        <p:txBody>
          <a:bodyPr/>
          <a:lstStyle/>
          <a:p>
            <a:pPr marL="392113" lvl="1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BABH Program Coordinators and the BABH Contract Administrator can help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Given the importance of provider qualifications for avoiding recoupments, please contact one of the following people directly or through the relevant Coordinator/ Administrator if you need a formal response from BABH: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Clinical: Karen Amon or Joelin Hahn, Directors of Integrated Healthcare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Claims/Contract: Ellen Lesniak, Finance Manager or Marci Rozek, CFO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Compliance: Janis Pinter, Director of Healthcare Accountability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If we do not know for sure, we can submit a question to the PIHP or MDHHS for feedback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Please share your knowledge with us as well (especially if you work/have worked with other PIHP’s/CMHSP’s) so we can learn from your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Bay-Arenac Behavioral Health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7FA72-7D0F-4C15-BEBD-CC9E0FE8DA4B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C8B-5FBB-41F1-AB2A-07B3CFE6EE74}"/>
              </a:ext>
            </a:extLst>
          </p:cNvPr>
          <p:cNvSpPr txBox="1"/>
          <p:nvPr/>
        </p:nvSpPr>
        <p:spPr>
          <a:xfrm>
            <a:off x="323850" y="304800"/>
            <a:ext cx="84963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457200" tIns="182880" rIns="457200" bIns="182880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If You Have Questions Regarding Qualification Criteria</a:t>
            </a:r>
          </a:p>
        </p:txBody>
      </p:sp>
    </p:spTree>
    <p:extLst>
      <p:ext uri="{BB962C8B-B14F-4D97-AF65-F5344CB8AC3E}">
        <p14:creationId xmlns:p14="http://schemas.microsoft.com/office/powerpoint/2010/main" val="366224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11877</TotalTime>
  <Words>1066</Words>
  <Application>Microsoft Office PowerPoint</Application>
  <PresentationFormat>Letter Paper (8.5x11 in)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Medicaid Provider Qualifications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Information Systems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COMPLIANCE HIPAA</dc:title>
  <dc:creator>mbartlett</dc:creator>
  <cp:lastModifiedBy>Janis Pinter</cp:lastModifiedBy>
  <cp:revision>436</cp:revision>
  <cp:lastPrinted>2014-02-27T21:08:33Z</cp:lastPrinted>
  <dcterms:created xsi:type="dcterms:W3CDTF">2005-11-03T15:48:23Z</dcterms:created>
  <dcterms:modified xsi:type="dcterms:W3CDTF">2019-12-12T15:50:27Z</dcterms:modified>
</cp:coreProperties>
</file>